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2" r:id="rId4"/>
    <p:sldId id="258" r:id="rId5"/>
    <p:sldId id="264" r:id="rId6"/>
    <p:sldId id="263" r:id="rId7"/>
    <p:sldId id="267" r:id="rId8"/>
    <p:sldId id="268" r:id="rId9"/>
    <p:sldId id="266" r:id="rId10"/>
    <p:sldId id="26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F2F2F2"/>
    <a:srgbClr val="8E0000"/>
    <a:srgbClr val="7E3E3E"/>
    <a:srgbClr val="FF2121"/>
    <a:srgbClr val="FF3B3B"/>
    <a:srgbClr val="0B0B0D"/>
    <a:srgbClr val="E6E6E6"/>
    <a:srgbClr val="FF3737"/>
    <a:srgbClr val="F2F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CC944-ED52-0DD5-FE12-A3E6D7A65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4E20DF-808B-38E2-3A28-2E05C0E68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B10386-6817-F884-7EAF-B3FFD23A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6C62AB-FAF2-44B3-D65B-A5876DAC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D9374-4F5C-5622-0857-B8BDE46B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0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8044E-7587-F16A-6D42-E253843E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7B4C21-94F7-985E-38A4-581E6AD84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27F024-CFE9-A975-6F65-76AA186C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6A3EC-DEAD-23B0-1305-B1BD4A6F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CDF074-DD64-1445-13B6-412D6D5C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32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E1B3AF-F48B-B24C-F8B8-4A171D89F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B7DC24-31CD-1DBE-AD9C-34AF2FD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9D65CE-A8F1-845A-AFEC-AD0C45C1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A68EC4-2D2F-F045-68B1-9A99DD64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3BF44-4B60-B03F-4F3A-3BF5FEB3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62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AF416-D103-B4A6-20E0-ACEA706C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60EF1-03AF-849E-FAC1-E8B24AFA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015AFA-F42E-0606-4618-4378E40D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BB755A-C4D6-0380-4842-742ED3FE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E270F-B963-387C-3D68-C2D4DE58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64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B6AFF-76A7-8115-48DB-B19A84C81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BE4B97-B602-93A3-2EE0-1AD129AC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E9B344-9F82-0EA7-171A-E60F473F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413DEE-80FF-96E4-06AD-1EFBF7FE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91BAFE-0E66-A6C0-38F2-0CA47D3C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72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E5458-6D48-7D83-DE73-5BB86DDA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198ACC-82E7-5566-673E-D8618FBEE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6106BC-CCC2-0658-3C72-30160DC36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ED0B4C-06D4-9D8C-64BA-F91CB3EC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99BA57-07DB-534F-35E9-6B280CEE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689D4C-F193-C5C8-F022-DBF85DED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13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6F84B-DD36-E5AA-63BF-CD3F50F0B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645D74-5C2C-4BE1-E47F-FE33BEB73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0814F2-F702-A622-0679-59E4D8C37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168FDB-C510-1F30-B63B-0EECC1305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01381D-A715-D6D5-E79F-A06EFBF5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66E491-2754-80AD-5E39-1D34B46A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545D24-B72E-4471-EFDE-5F23D4EE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C5B87C-5E4F-662F-04C6-B30FC6F1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5FDE1-FB09-F254-F908-91491BD2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831C4A-D6B8-77F4-00DC-76330C4A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0DD92C-309F-77A0-D746-F84623A5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55E0DF-A4E6-5BB8-BC6D-914B1E22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00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DD0A05-F7F7-1337-83B0-896E5072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8BF785A-FADA-2CD5-C97B-70535429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07D4DE-A0E7-5100-FF78-0D2F14C4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4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63DC0-031E-F159-7F7F-9C2157B4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60891-8E20-7273-D65F-DEB1694E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C7A44F-4CAE-0A64-3FC1-6B2C430D4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0784DB-246B-F91E-1867-E407FE17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5D02B2-BC80-5F29-9CB8-0E7C9058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B3C5FC-DD8B-497C-272E-0F4A38D3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54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9169F-7823-AA45-6A48-D1E4D401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A5A0E4-05FD-DDFC-DA38-3B949C8F2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7563F6-B039-49AB-A1AD-CAA6A6A5B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E0FCCA-3849-D3EB-EA86-247D4DB9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8EA8B0-D9A9-5AEC-9EA1-15004477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9F7442-8BDF-11C7-3FE9-F6E6D33F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8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66B8D-530F-EB92-94F6-DBD2841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05104-8C0E-E010-0272-619E99B5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43532F-174E-D93F-9CC2-AAD818AE3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6459F-923E-46F8-9B78-80C6C2622B0C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C827E4-87BA-88C9-CB34-5D2DA33B0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DD34A9-9916-5965-AAE6-A51FDF781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34BDB-6C9D-4F21-89FD-3CB41657D2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45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41C1C-6C84-3050-6468-96792284D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08D409-3625-398F-3ECF-298600C5F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8" r="16971"/>
          <a:stretch/>
        </p:blipFill>
        <p:spPr>
          <a:xfrm>
            <a:off x="4774060" y="0"/>
            <a:ext cx="7161840" cy="6858000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5F4E884-5B4E-075D-6C49-EBF47E33AB6A}"/>
              </a:ext>
            </a:extLst>
          </p:cNvPr>
          <p:cNvSpPr/>
          <p:nvPr/>
        </p:nvSpPr>
        <p:spPr>
          <a:xfrm>
            <a:off x="4774060" y="0"/>
            <a:ext cx="716184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CFD62-3F2D-F11E-7EE6-F10F5A67D17F}"/>
              </a:ext>
            </a:extLst>
          </p:cNvPr>
          <p:cNvSpPr txBox="1"/>
          <p:nvPr/>
        </p:nvSpPr>
        <p:spPr>
          <a:xfrm>
            <a:off x="478001" y="514831"/>
            <a:ext cx="7892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062163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ОБЛАСТНОЕ ГОСУДАРСТВЕННОЕ АВТОНОМНОЕ П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РОФЕССИОНАЛЬНОЕ ОБРАЗОВАТЕЛЬНОЕ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«БЕЛГОРОДСКИЙ МЕХАНИКО 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ТЕХНОЛОГИЧЕСКИЙ КОЛЛЕДЖ»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BBBC9-EDEA-4AE3-2B94-C3C316C67962}"/>
              </a:ext>
            </a:extLst>
          </p:cNvPr>
          <p:cNvSpPr txBox="1"/>
          <p:nvPr/>
        </p:nvSpPr>
        <p:spPr>
          <a:xfrm>
            <a:off x="8911853" y="4858157"/>
            <a:ext cx="30417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студентка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31С группы Дорохова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Виктория Александровна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Стрекозова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Галина Юрьевна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F25245B-7B4A-3EA9-9D62-B8CF93DAC723}"/>
              </a:ext>
            </a:extLst>
          </p:cNvPr>
          <p:cNvSpPr/>
          <p:nvPr/>
        </p:nvSpPr>
        <p:spPr>
          <a:xfrm>
            <a:off x="4706125" y="3352800"/>
            <a:ext cx="5538340" cy="12598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241300" dist="469900" dir="2340000" sx="93000" sy="93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A0F61-EB6C-4F50-E0F6-CFC18E116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745" y="3221856"/>
            <a:ext cx="9447840" cy="1212756"/>
          </a:xfrm>
        </p:spPr>
        <p:txBody>
          <a:bodyPr>
            <a:noAutofit/>
          </a:bodyPr>
          <a:lstStyle/>
          <a:p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остановочных комплексов для маломобильных групп населения с учетом </a:t>
            </a:r>
            <a:r>
              <a:rPr lang="ru-RU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сво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9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4D78B-B46E-3E97-EA80-E7F5346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5818EE7-9F41-FBBD-33D5-15E228F924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9F203-EFF2-D0C5-F56F-D0B9F1EBECD5}"/>
              </a:ext>
            </a:extLst>
          </p:cNvPr>
          <p:cNvSpPr txBox="1"/>
          <p:nvPr/>
        </p:nvSpPr>
        <p:spPr>
          <a:xfrm>
            <a:off x="587828" y="5206481"/>
            <a:ext cx="9190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ПРОСМОТР…</a:t>
            </a:r>
          </a:p>
        </p:txBody>
      </p:sp>
    </p:spTree>
    <p:extLst>
      <p:ext uri="{BB962C8B-B14F-4D97-AF65-F5344CB8AC3E}">
        <p14:creationId xmlns:p14="http://schemas.microsoft.com/office/powerpoint/2010/main" val="2643334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23D816C9-BC08-3B90-EB2D-B725C2971708}"/>
              </a:ext>
            </a:extLst>
          </p:cNvPr>
          <p:cNvSpPr/>
          <p:nvPr/>
        </p:nvSpPr>
        <p:spPr>
          <a:xfrm>
            <a:off x="8838422" y="-891183"/>
            <a:ext cx="3806889" cy="3806889"/>
          </a:xfrm>
          <a:prstGeom prst="ellipse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FA8EE55-79C8-6AA0-859F-273490AE5663}"/>
              </a:ext>
            </a:extLst>
          </p:cNvPr>
          <p:cNvSpPr/>
          <p:nvPr/>
        </p:nvSpPr>
        <p:spPr>
          <a:xfrm>
            <a:off x="-1438395" y="3304693"/>
            <a:ext cx="2540888" cy="2540888"/>
          </a:xfrm>
          <a:prstGeom prst="ellipse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D1BD7-B63B-3CF0-304E-FE2CE591A41E}"/>
              </a:ext>
            </a:extLst>
          </p:cNvPr>
          <p:cNvSpPr txBox="1"/>
          <p:nvPr/>
        </p:nvSpPr>
        <p:spPr>
          <a:xfrm>
            <a:off x="996823" y="1394816"/>
            <a:ext cx="5099177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настоящее время развитие городов является важным вопросом во всём мире. Одной из мировых тенденций становится возрастающая роль общественного транспорта и перед городами встаёт вопрос об обновлении остановочных комплексов, в том числе и для маломобильных групп населения.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6A56C-A897-7C3D-5939-BAC31F50D5EC}"/>
              </a:ext>
            </a:extLst>
          </p:cNvPr>
          <p:cNvSpPr txBox="1"/>
          <p:nvPr/>
        </p:nvSpPr>
        <p:spPr>
          <a:xfrm>
            <a:off x="996823" y="418817"/>
            <a:ext cx="4574332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3200" b="1" spc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</a:t>
            </a:r>
            <a:endParaRPr lang="ru-RU" sz="3200" b="1" spc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7AFC4-4952-FD8F-DB92-4AFAC540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261" y="2136709"/>
            <a:ext cx="4198776" cy="4198776"/>
          </a:xfrm>
          <a:prstGeom prst="rect">
            <a:avLst/>
          </a:prstGeom>
          <a:effectLst>
            <a:outerShdw blurRad="330200" dist="50800" dir="5400000" sx="106000" sy="106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918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63F8-C83C-2460-76E7-EC5F7FF04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03EFE3-4013-E199-14C8-C1E6A91F3A4B}"/>
              </a:ext>
            </a:extLst>
          </p:cNvPr>
          <p:cNvSpPr txBox="1"/>
          <p:nvPr/>
        </p:nvSpPr>
        <p:spPr>
          <a:xfrm>
            <a:off x="5993411" y="183321"/>
            <a:ext cx="609279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i="0" u="none" kern="1200" cap="none" spc="0" normalizeH="0" baseline="0" noProof="0" dirty="0">
                <a:solidFill>
                  <a:schemeClr val="bg2">
                    <a:lumMod val="50000"/>
                  </a:schemeClr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  <a:p>
            <a:r>
              <a:rPr lang="ru-RU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3EC19FE-D09C-4A0C-F264-48D9DB315350}"/>
              </a:ext>
            </a:extLst>
          </p:cNvPr>
          <p:cNvSpPr/>
          <p:nvPr/>
        </p:nvSpPr>
        <p:spPr>
          <a:xfrm>
            <a:off x="5887616" y="0"/>
            <a:ext cx="6304383" cy="6858000"/>
          </a:xfrm>
          <a:prstGeom prst="rect">
            <a:avLst/>
          </a:prstGeom>
          <a:solidFill>
            <a:schemeClr val="bg2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A491C27-6C84-099A-2415-18BA0416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5246" r="20828" b="47255"/>
          <a:stretch/>
        </p:blipFill>
        <p:spPr>
          <a:xfrm flipH="1">
            <a:off x="7122805" y="1838131"/>
            <a:ext cx="3834007" cy="31817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31DC93-BA65-4E91-E89D-2F4C54733EA6}"/>
              </a:ext>
            </a:extLst>
          </p:cNvPr>
          <p:cNvSpPr txBox="1"/>
          <p:nvPr/>
        </p:nvSpPr>
        <p:spPr>
          <a:xfrm>
            <a:off x="537139" y="559971"/>
            <a:ext cx="5134366" cy="159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450215" algn="l"/>
              </a:tabLst>
            </a:pPr>
            <a:r>
              <a:rPr lang="ru-RU" b="1" spc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</a:t>
            </a:r>
            <a:endParaRPr lang="ru-RU" b="1" spc="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  <a:tabLst>
                <a:tab pos="450215" algn="l"/>
              </a:tabLs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бобщить современный опыт проектирования остановок общественного транспорта в городской среде, выполнить свой дизайн-проект остановки общественного транспорта для инвалидов.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5535725-D99B-6586-AABA-8E189DCBE8B0}"/>
              </a:ext>
            </a:extLst>
          </p:cNvPr>
          <p:cNvSpPr/>
          <p:nvPr/>
        </p:nvSpPr>
        <p:spPr>
          <a:xfrm>
            <a:off x="6478993" y="1194319"/>
            <a:ext cx="1287624" cy="12876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28164-D7CB-BD3D-E818-B4ACA6E769E3}"/>
              </a:ext>
            </a:extLst>
          </p:cNvPr>
          <p:cNvSpPr txBox="1"/>
          <p:nvPr/>
        </p:nvSpPr>
        <p:spPr>
          <a:xfrm>
            <a:off x="431345" y="2491274"/>
            <a:ext cx="524016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algn="just"/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современных тенденций в развитии городской среды: забота об экологии, комфорт всех групп граждан, Создание удобной системы навигации, повышение общего комфорта на остановках.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комфортного доступа к общественному транспорту для всех категорий маломобильных граждан.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удобной системы навигации на остановке.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технологических удобств.</a:t>
            </a:r>
          </a:p>
        </p:txBody>
      </p:sp>
    </p:spTree>
    <p:extLst>
      <p:ext uri="{BB962C8B-B14F-4D97-AF65-F5344CB8AC3E}">
        <p14:creationId xmlns:p14="http://schemas.microsoft.com/office/powerpoint/2010/main" val="870751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79A9BEE-194E-FA84-EEB3-2B8F9AAD4E6A}"/>
              </a:ext>
            </a:extLst>
          </p:cNvPr>
          <p:cNvSpPr/>
          <p:nvPr/>
        </p:nvSpPr>
        <p:spPr>
          <a:xfrm>
            <a:off x="0" y="0"/>
            <a:ext cx="525313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B4F00-8CCB-9686-53E1-34F72881A5F0}"/>
              </a:ext>
            </a:extLst>
          </p:cNvPr>
          <p:cNvSpPr txBox="1"/>
          <p:nvPr/>
        </p:nvSpPr>
        <p:spPr>
          <a:xfrm>
            <a:off x="5990253" y="2591538"/>
            <a:ext cx="5896947" cy="358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Одной из главных тенденций является сохранение жизни. Для реализации данной предусмотрено укрытие.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270510" algn="l"/>
              </a:tabLst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удобства пользования остановкой слабовидящих людей используется тактильная плитка, помогающая в восприятии пространства, и звуковые сигналы, оповещающие о прибытии автобуса. Остановочный комплекс расположен в уровень с тротуаром, что делает доступ к нему удобней для маломобильных граждан.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F4BA0-467C-666B-E84F-78A7A5AE0183}"/>
              </a:ext>
            </a:extLst>
          </p:cNvPr>
          <p:cNvSpPr txBox="1"/>
          <p:nvPr/>
        </p:nvSpPr>
        <p:spPr>
          <a:xfrm>
            <a:off x="4572778" y="3545299"/>
            <a:ext cx="1688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6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aramond" panose="02020404030301010803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DF687-6085-7D8D-6545-711E5347FFBD}"/>
              </a:ext>
            </a:extLst>
          </p:cNvPr>
          <p:cNvSpPr txBox="1"/>
          <p:nvPr/>
        </p:nvSpPr>
        <p:spPr>
          <a:xfrm>
            <a:off x="4572778" y="2262491"/>
            <a:ext cx="15232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96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aramond" panose="02020404030301010803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9555EAA-949F-AAA7-886B-1A74BDE44029}"/>
              </a:ext>
            </a:extLst>
          </p:cNvPr>
          <p:cNvSpPr/>
          <p:nvPr/>
        </p:nvSpPr>
        <p:spPr>
          <a:xfrm>
            <a:off x="10618237" y="-204709"/>
            <a:ext cx="1698172" cy="16981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41E868-C3A2-1029-ECD2-C925BA16A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5079" t="-144" r="29988" b="144"/>
          <a:stretch/>
        </p:blipFill>
        <p:spPr>
          <a:xfrm>
            <a:off x="974028" y="2526227"/>
            <a:ext cx="3305077" cy="3305077"/>
          </a:xfrm>
          <a:prstGeom prst="rect">
            <a:avLst/>
          </a:prstGeom>
          <a:ln w="19050">
            <a:solidFill>
              <a:schemeClr val="bg2">
                <a:lumMod val="25000"/>
              </a:schemeClr>
            </a:solidFill>
          </a:ln>
          <a:effectLst>
            <a:outerShdw blurRad="127000" dist="50800" dir="5400000" sx="106000" sy="106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A40809-D37B-0E96-6DB5-FB69754DBB8E}"/>
              </a:ext>
            </a:extLst>
          </p:cNvPr>
          <p:cNvSpPr txBox="1"/>
          <p:nvPr/>
        </p:nvSpPr>
        <p:spPr>
          <a:xfrm>
            <a:off x="548173" y="510331"/>
            <a:ext cx="7569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3" algn="just">
              <a:spcAft>
                <a:spcPts val="800"/>
              </a:spcAft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СОЗДАНИИ ПРОЕКТА СТОЯЛИ ЗАДАЧИ ПО ИЗУЧЕНИЮ СОВРЕМЕННЫХ ТЕНДЕНЦИЙ В РАЗВИТИИ ГОРОДСКОЙ СРЕДЫ ДЛЯ МГН ПРИ СВО:</a:t>
            </a: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61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BE5A2-2484-1AC6-5381-F5AABC70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547DF7-112C-EEAA-04E9-779073817B9C}"/>
              </a:ext>
            </a:extLst>
          </p:cNvPr>
          <p:cNvSpPr/>
          <p:nvPr/>
        </p:nvSpPr>
        <p:spPr>
          <a:xfrm>
            <a:off x="0" y="0"/>
            <a:ext cx="525313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63937-41ED-C71E-21D2-BFF3B523C7CB}"/>
              </a:ext>
            </a:extLst>
          </p:cNvPr>
          <p:cNvSpPr txBox="1"/>
          <p:nvPr/>
        </p:nvSpPr>
        <p:spPr>
          <a:xfrm>
            <a:off x="5990253" y="2591538"/>
            <a:ext cx="5896947" cy="358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>
                <a:tab pos="270510" algn="l"/>
              </a:tabLst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Одной из задач стало создание удобной системы навигации общественного транспорта. Для реализации данной задачи на модель был добавлен терминал, с помощью которого пассажир может ознакомиться с транспортной системой города. Рядом с остановкой установлен столб с информацией о ближайших автобусах.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>
                <a:tab pos="270510" algn="l"/>
              </a:tabLst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>
                <a:tab pos="270510" algn="l"/>
              </a:tabLst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целях экономической эффективности на остановке установлен рекламный щит.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9A95F-52DF-4FDB-F20B-464B7C25BFDD}"/>
              </a:ext>
            </a:extLst>
          </p:cNvPr>
          <p:cNvSpPr txBox="1"/>
          <p:nvPr/>
        </p:nvSpPr>
        <p:spPr>
          <a:xfrm>
            <a:off x="548173" y="510331"/>
            <a:ext cx="7569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3" algn="just">
              <a:spcAft>
                <a:spcPts val="800"/>
              </a:spcAft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СОЗДАНИИ ПРОЕКТА СТОЯЛИ ЗАДАЧИ ПО ИЗУЧЕНИЮ СОВРЕМЕННЫХ ТЕНДЕНЦИЙ В РАЗВИТИИ ГОРОДСКОЙ СРЕДЫ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МГН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СВО:</a:t>
            </a: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47E3C-D563-0593-5E18-700BB05F9906}"/>
              </a:ext>
            </a:extLst>
          </p:cNvPr>
          <p:cNvSpPr txBox="1"/>
          <p:nvPr/>
        </p:nvSpPr>
        <p:spPr>
          <a:xfrm>
            <a:off x="4538323" y="4932931"/>
            <a:ext cx="1688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6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aramond" panose="02020404030301010803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B03DA-004C-9E05-3EB4-788D38A97785}"/>
              </a:ext>
            </a:extLst>
          </p:cNvPr>
          <p:cNvSpPr txBox="1"/>
          <p:nvPr/>
        </p:nvSpPr>
        <p:spPr>
          <a:xfrm>
            <a:off x="4572778" y="2262491"/>
            <a:ext cx="15232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96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aramond" panose="02020404030301010803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922A179-59B4-9F46-2883-D2D85B7AF89C}"/>
              </a:ext>
            </a:extLst>
          </p:cNvPr>
          <p:cNvSpPr/>
          <p:nvPr/>
        </p:nvSpPr>
        <p:spPr>
          <a:xfrm>
            <a:off x="10618237" y="-204709"/>
            <a:ext cx="1698172" cy="16981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CA5215-8E6E-5DE7-32CD-FDDBB0FBA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4382" t="-9281" r="8955" b="-9281"/>
          <a:stretch/>
        </p:blipFill>
        <p:spPr>
          <a:xfrm>
            <a:off x="716548" y="2262491"/>
            <a:ext cx="3707153" cy="3707153"/>
          </a:xfrm>
          <a:prstGeom prst="rect">
            <a:avLst/>
          </a:prstGeom>
          <a:effectLst>
            <a:outerShdw blurRad="127000" dist="50800" dir="5400000" sx="106000" sy="106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190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AF4844-60BB-1C5D-F0B5-7F4922026C34}"/>
              </a:ext>
            </a:extLst>
          </p:cNvPr>
          <p:cNvSpPr/>
          <p:nvPr/>
        </p:nvSpPr>
        <p:spPr>
          <a:xfrm>
            <a:off x="5281126" y="0"/>
            <a:ext cx="691087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00B78-E270-9B84-54E5-13701FF9F73E}"/>
              </a:ext>
            </a:extLst>
          </p:cNvPr>
          <p:cNvSpPr txBox="1"/>
          <p:nvPr/>
        </p:nvSpPr>
        <p:spPr>
          <a:xfrm>
            <a:off x="352231" y="2296958"/>
            <a:ext cx="4620985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дизайн является не только сферой функционального проектирования, но и способом смыслового конструирования. Хорошая модель проекта должна полностью отражать реальность, иначе ее нельзя использовать для планирования проекта.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408D0-D32F-EDB5-3F86-892AF3F9A2D0}"/>
              </a:ext>
            </a:extLst>
          </p:cNvPr>
          <p:cNvSpPr txBox="1"/>
          <p:nvPr/>
        </p:nvSpPr>
        <p:spPr>
          <a:xfrm>
            <a:off x="300912" y="1806664"/>
            <a:ext cx="472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СОЗДАНИЕ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1661CD-DD96-3CC6-9302-164D6F80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5" y="1134334"/>
            <a:ext cx="6630955" cy="4589327"/>
          </a:xfrm>
          <a:prstGeom prst="rect">
            <a:avLst/>
          </a:prstGeom>
          <a:effectLst>
            <a:outerShdw blurRad="127000" dist="50800" dir="5400000" sx="103000" sy="103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BBDF56BA-F6C3-AB91-588F-B91104D44DA9}"/>
              </a:ext>
            </a:extLst>
          </p:cNvPr>
          <p:cNvSpPr/>
          <p:nvPr/>
        </p:nvSpPr>
        <p:spPr>
          <a:xfrm>
            <a:off x="-821376" y="5234474"/>
            <a:ext cx="1922671" cy="192267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9E297E-8D57-C91F-924C-7F10DEB1BB9C}"/>
              </a:ext>
            </a:extLst>
          </p:cNvPr>
          <p:cNvSpPr txBox="1"/>
          <p:nvPr/>
        </p:nvSpPr>
        <p:spPr>
          <a:xfrm>
            <a:off x="7627385" y="6195809"/>
            <a:ext cx="221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модели сверху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27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119E6-FD82-1C81-3199-4B32EF98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A10A58-F803-4501-5BB2-3904B32AEFFF}"/>
              </a:ext>
            </a:extLst>
          </p:cNvPr>
          <p:cNvSpPr/>
          <p:nvPr/>
        </p:nvSpPr>
        <p:spPr>
          <a:xfrm>
            <a:off x="5281126" y="0"/>
            <a:ext cx="691087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649F7-B1FA-C9DB-91B2-9CAF3E78F8E1}"/>
              </a:ext>
            </a:extLst>
          </p:cNvPr>
          <p:cNvSpPr txBox="1"/>
          <p:nvPr/>
        </p:nvSpPr>
        <p:spPr>
          <a:xfrm>
            <a:off x="352231" y="2296958"/>
            <a:ext cx="4620985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дизайн является не только сферой функционального проектирования, но и способом смыслового конструирования. Хорошая модель проекта должна полностью отражать реальность, иначе ее нельзя использовать для планирования проекта.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54282-E60C-C327-ECC2-FBF78E34E18F}"/>
              </a:ext>
            </a:extLst>
          </p:cNvPr>
          <p:cNvSpPr txBox="1"/>
          <p:nvPr/>
        </p:nvSpPr>
        <p:spPr>
          <a:xfrm>
            <a:off x="300912" y="1806664"/>
            <a:ext cx="472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СОЗДАНИЕ МОДЕЛИ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07034-2E00-3822-2101-43BC1792364D}"/>
              </a:ext>
            </a:extLst>
          </p:cNvPr>
          <p:cNvSpPr/>
          <p:nvPr/>
        </p:nvSpPr>
        <p:spPr>
          <a:xfrm>
            <a:off x="-821376" y="5234474"/>
            <a:ext cx="1922671" cy="192267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1F68D7-01D2-4792-4935-3A6761A81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3678" r="1614" b="1774"/>
          <a:stretch/>
        </p:blipFill>
        <p:spPr bwMode="auto">
          <a:xfrm>
            <a:off x="5673516" y="1670177"/>
            <a:ext cx="6126094" cy="3517641"/>
          </a:xfrm>
          <a:prstGeom prst="rect">
            <a:avLst/>
          </a:prstGeom>
          <a:ln>
            <a:noFill/>
          </a:ln>
          <a:effectLst>
            <a:outerShdw blurRad="127000" dist="50800" dir="5400000" sx="103000" sy="103000" algn="ctr" rotWithShape="0">
              <a:srgbClr val="000000">
                <a:alpha val="56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AED14-9A1F-7494-446D-99C703EA2EA2}"/>
              </a:ext>
            </a:extLst>
          </p:cNvPr>
          <p:cNvSpPr txBox="1"/>
          <p:nvPr/>
        </p:nvSpPr>
        <p:spPr>
          <a:xfrm>
            <a:off x="6971911" y="6011143"/>
            <a:ext cx="352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дизайн-проекта (модели в 3d)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43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F7CA-D08C-3EF6-F43C-985E36D4E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2721AFD-8E64-81BD-BE46-5CEDC343D616}"/>
              </a:ext>
            </a:extLst>
          </p:cNvPr>
          <p:cNvSpPr/>
          <p:nvPr/>
        </p:nvSpPr>
        <p:spPr>
          <a:xfrm>
            <a:off x="5281126" y="0"/>
            <a:ext cx="691087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5780F-F982-46A4-4DE5-F1D257F29D3A}"/>
              </a:ext>
            </a:extLst>
          </p:cNvPr>
          <p:cNvSpPr txBox="1"/>
          <p:nvPr/>
        </p:nvSpPr>
        <p:spPr>
          <a:xfrm>
            <a:off x="352231" y="2296958"/>
            <a:ext cx="4620985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дизайн является не только сферой функционального проектирования, но и способом смыслового конструирования. Хорошая модель проекта должна полностью отражать реальность, иначе ее нельзя использовать для планирования проекта.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3470A-D5ED-9764-486D-3A6B482152A3}"/>
              </a:ext>
            </a:extLst>
          </p:cNvPr>
          <p:cNvSpPr txBox="1"/>
          <p:nvPr/>
        </p:nvSpPr>
        <p:spPr>
          <a:xfrm>
            <a:off x="300912" y="1806664"/>
            <a:ext cx="472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СОЗДАНИЕ МОДЕЛИ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BAF9111-1D2B-6758-3ACD-2B209B2A4527}"/>
              </a:ext>
            </a:extLst>
          </p:cNvPr>
          <p:cNvSpPr/>
          <p:nvPr/>
        </p:nvSpPr>
        <p:spPr>
          <a:xfrm>
            <a:off x="-821376" y="5234474"/>
            <a:ext cx="1922671" cy="192267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72375D-DE87-EB04-8B2C-8A195E55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870" y="1604960"/>
            <a:ext cx="6255385" cy="3648075"/>
          </a:xfrm>
          <a:prstGeom prst="rect">
            <a:avLst/>
          </a:prstGeom>
          <a:noFill/>
          <a:effectLst>
            <a:outerShdw blurRad="127000" dist="50800" dir="5400000" sx="103000" sy="103000" algn="ctr" rotWithShape="0">
              <a:srgbClr val="000000">
                <a:alpha val="57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D24D7-01C7-F295-3F0C-57774E26E431}"/>
              </a:ext>
            </a:extLst>
          </p:cNvPr>
          <p:cNvSpPr txBox="1"/>
          <p:nvPr/>
        </p:nvSpPr>
        <p:spPr>
          <a:xfrm>
            <a:off x="6971911" y="6011143"/>
            <a:ext cx="352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дизайн-проекта (модели в 3d)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89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5485E7-37E1-F386-A05C-756DF00B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092AF-71AE-1702-686E-341EF34D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19" r="7242"/>
          <a:stretch/>
        </p:blipFill>
        <p:spPr bwMode="auto">
          <a:xfrm>
            <a:off x="1692704" y="509054"/>
            <a:ext cx="8806591" cy="5839891"/>
          </a:xfrm>
          <a:prstGeom prst="rect">
            <a:avLst/>
          </a:prstGeom>
          <a:noFill/>
          <a:ln>
            <a:noFill/>
          </a:ln>
          <a:effectLst>
            <a:outerShdw blurRad="495300" dist="50800" dir="5400000" sx="104000" sy="104000" algn="ctr" rotWithShape="0">
              <a:srgbClr val="000000">
                <a:alpha val="69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9397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449</Words>
  <Application>Microsoft Office PowerPoint</Application>
  <PresentationFormat>Широкоэкранный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Garamond</vt:lpstr>
      <vt:lpstr>Times New Roman</vt:lpstr>
      <vt:lpstr>Тема Office</vt:lpstr>
      <vt:lpstr>Проект остановочных комплексов для маломобильных групп населения с учетом сво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остановочных комплексов для маломобильных групп населения с учетом сво</dc:title>
  <dc:creator>Виктория Дорохова</dc:creator>
  <cp:lastModifiedBy>Виктория Дорохова</cp:lastModifiedBy>
  <cp:revision>7</cp:revision>
  <dcterms:created xsi:type="dcterms:W3CDTF">2024-02-13T10:29:03Z</dcterms:created>
  <dcterms:modified xsi:type="dcterms:W3CDTF">2024-02-13T18:44:39Z</dcterms:modified>
</cp:coreProperties>
</file>